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6" r:id="rId1"/>
  </p:sldMasterIdLst>
  <p:sldIdLst>
    <p:sldId id="274" r:id="rId2"/>
    <p:sldId id="271" r:id="rId3"/>
    <p:sldId id="273" r:id="rId4"/>
    <p:sldId id="260" r:id="rId5"/>
    <p:sldId id="261" r:id="rId6"/>
    <p:sldId id="262" r:id="rId7"/>
    <p:sldId id="275" r:id="rId8"/>
    <p:sldId id="276" r:id="rId9"/>
    <p:sldId id="27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95"/>
    <a:srgbClr val="74C0EB"/>
    <a:srgbClr val="A9B3B6"/>
    <a:srgbClr val="9BA8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7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FB2815A-BD27-4BE0-A97F-2D3B6750E8DC}" type="doc">
      <dgm:prSet loTypeId="urn:microsoft.com/office/officeart/2016/7/layout/BasicLinearProcessNumbered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FCF355-76E3-46F2-A92A-CF2E9167A644}">
      <dgm:prSet custT="1"/>
      <dgm:spPr/>
      <dgm:t>
        <a:bodyPr/>
        <a:lstStyle/>
        <a:p>
          <a:r>
            <a:rPr lang="en-US" sz="1600" dirty="0"/>
            <a:t>Maximize donation quality and quantity to improve inventory to fuel sales. </a:t>
          </a:r>
        </a:p>
      </dgm:t>
    </dgm:pt>
    <dgm:pt modelId="{3653F07B-D6CC-4ED3-B6EC-7E6CC83275C9}" type="parTrans" cxnId="{931468FE-3F0B-4A2B-96C6-7F897383DD49}">
      <dgm:prSet/>
      <dgm:spPr/>
      <dgm:t>
        <a:bodyPr/>
        <a:lstStyle/>
        <a:p>
          <a:endParaRPr lang="en-US"/>
        </a:p>
      </dgm:t>
    </dgm:pt>
    <dgm:pt modelId="{61A6B36A-EC1D-4E55-857F-0EBFFF289778}" type="sibTrans" cxnId="{931468FE-3F0B-4A2B-96C6-7F897383DD49}">
      <dgm:prSet phldrT="1" phldr="0"/>
      <dgm:spPr/>
      <dgm:t>
        <a:bodyPr/>
        <a:lstStyle/>
        <a:p>
          <a:r>
            <a:rPr lang="en-US"/>
            <a:t>1</a:t>
          </a:r>
        </a:p>
      </dgm:t>
    </dgm:pt>
    <dgm:pt modelId="{D75BC80E-E9C8-4698-B07C-2A01FA519802}">
      <dgm:prSet custT="1"/>
      <dgm:spPr/>
      <dgm:t>
        <a:bodyPr/>
        <a:lstStyle/>
        <a:p>
          <a:r>
            <a:rPr lang="en-US" sz="1600" dirty="0"/>
            <a:t>Optimize existing stores performance to meet or exceed targeted revenue.</a:t>
          </a:r>
        </a:p>
      </dgm:t>
    </dgm:pt>
    <dgm:pt modelId="{B2AA980C-0468-405D-B106-9AE2DC6BCF66}" type="parTrans" cxnId="{0DC64E58-E3E3-4A26-9AED-C814143A3B54}">
      <dgm:prSet/>
      <dgm:spPr/>
      <dgm:t>
        <a:bodyPr/>
        <a:lstStyle/>
        <a:p>
          <a:endParaRPr lang="en-US"/>
        </a:p>
      </dgm:t>
    </dgm:pt>
    <dgm:pt modelId="{0044B590-F802-40D6-BECD-D52760A5E90A}" type="sibTrans" cxnId="{0DC64E58-E3E3-4A26-9AED-C814143A3B54}">
      <dgm:prSet phldrT="2" phldr="0"/>
      <dgm:spPr/>
      <dgm:t>
        <a:bodyPr/>
        <a:lstStyle/>
        <a:p>
          <a:r>
            <a:rPr lang="en-US"/>
            <a:t>2</a:t>
          </a:r>
        </a:p>
      </dgm:t>
    </dgm:pt>
    <dgm:pt modelId="{E0043944-9DD9-46C5-B786-135161986C89}">
      <dgm:prSet custT="1"/>
      <dgm:spPr/>
      <dgm:t>
        <a:bodyPr/>
        <a:lstStyle/>
        <a:p>
          <a:r>
            <a:rPr lang="en-US" sz="1600" dirty="0"/>
            <a:t>Aggressively grow brick and mortar stores and e-commerce operations. </a:t>
          </a:r>
        </a:p>
      </dgm:t>
    </dgm:pt>
    <dgm:pt modelId="{8E35FA3A-439B-4F01-BC6A-A4292C835269}" type="parTrans" cxnId="{479D074B-AB4D-4BE1-B28B-AAA6AA289887}">
      <dgm:prSet/>
      <dgm:spPr/>
      <dgm:t>
        <a:bodyPr/>
        <a:lstStyle/>
        <a:p>
          <a:endParaRPr lang="en-US"/>
        </a:p>
      </dgm:t>
    </dgm:pt>
    <dgm:pt modelId="{07EC03A5-7D2C-4A4C-AD1E-6A24315C7E6A}" type="sibTrans" cxnId="{479D074B-AB4D-4BE1-B28B-AAA6AA289887}">
      <dgm:prSet phldrT="3" phldr="0"/>
      <dgm:spPr/>
      <dgm:t>
        <a:bodyPr/>
        <a:lstStyle/>
        <a:p>
          <a:r>
            <a:rPr lang="en-US"/>
            <a:t>3</a:t>
          </a:r>
          <a:endParaRPr lang="en-US" dirty="0"/>
        </a:p>
      </dgm:t>
    </dgm:pt>
    <dgm:pt modelId="{3B51FC30-884E-4499-A4C5-ACEF6E7C5890}" type="pres">
      <dgm:prSet presAssocID="{4FB2815A-BD27-4BE0-A97F-2D3B6750E8DC}" presName="Name0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4A5C103-8331-4854-B917-0EFABED97653}" type="pres">
      <dgm:prSet presAssocID="{71FCF355-76E3-46F2-A92A-CF2E9167A644}" presName="compositeNode" presStyleCnt="0">
        <dgm:presLayoutVars>
          <dgm:bulletEnabled val="1"/>
        </dgm:presLayoutVars>
      </dgm:prSet>
      <dgm:spPr/>
    </dgm:pt>
    <dgm:pt modelId="{3F74368B-2BF9-4323-99B9-9AB79973CF99}" type="pres">
      <dgm:prSet presAssocID="{71FCF355-76E3-46F2-A92A-CF2E9167A644}" presName="bgRect" presStyleLbl="bgAccFollowNode1" presStyleIdx="0" presStyleCnt="3"/>
      <dgm:spPr/>
      <dgm:t>
        <a:bodyPr/>
        <a:lstStyle/>
        <a:p>
          <a:endParaRPr lang="en-US"/>
        </a:p>
      </dgm:t>
    </dgm:pt>
    <dgm:pt modelId="{70F99CF3-2CB7-4BC9-B161-58204F1511C0}" type="pres">
      <dgm:prSet presAssocID="{61A6B36A-EC1D-4E55-857F-0EBFFF289778}" presName="sibTransNodeCircle" presStyleLbl="alignNode1" presStyleIdx="0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CC503884-2E6D-40EE-B5D8-075E249B1503}" type="pres">
      <dgm:prSet presAssocID="{71FCF355-76E3-46F2-A92A-CF2E9167A644}" presName="bottomLine" presStyleLbl="alignNode1" presStyleIdx="1" presStyleCnt="6">
        <dgm:presLayoutVars/>
      </dgm:prSet>
      <dgm:spPr/>
    </dgm:pt>
    <dgm:pt modelId="{59C6566C-2564-40B0-B673-545D4E5A24C2}" type="pres">
      <dgm:prSet presAssocID="{71FCF355-76E3-46F2-A92A-CF2E9167A644}" presName="nodeText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BEF84D-8344-4652-BD65-DD9FC77BFF09}" type="pres">
      <dgm:prSet presAssocID="{61A6B36A-EC1D-4E55-857F-0EBFFF289778}" presName="sibTrans" presStyleCnt="0"/>
      <dgm:spPr/>
    </dgm:pt>
    <dgm:pt modelId="{B7669D84-30D9-4640-966B-A34CD63F96E5}" type="pres">
      <dgm:prSet presAssocID="{D75BC80E-E9C8-4698-B07C-2A01FA519802}" presName="compositeNode" presStyleCnt="0">
        <dgm:presLayoutVars>
          <dgm:bulletEnabled val="1"/>
        </dgm:presLayoutVars>
      </dgm:prSet>
      <dgm:spPr/>
    </dgm:pt>
    <dgm:pt modelId="{3EE760D9-BACF-4B57-80AA-88B8B492BCBD}" type="pres">
      <dgm:prSet presAssocID="{D75BC80E-E9C8-4698-B07C-2A01FA519802}" presName="bgRect" presStyleLbl="bgAccFollowNode1" presStyleIdx="1" presStyleCnt="3"/>
      <dgm:spPr/>
      <dgm:t>
        <a:bodyPr/>
        <a:lstStyle/>
        <a:p>
          <a:endParaRPr lang="en-US"/>
        </a:p>
      </dgm:t>
    </dgm:pt>
    <dgm:pt modelId="{4B40ADA9-00BB-4BFC-B036-12DCD434342F}" type="pres">
      <dgm:prSet presAssocID="{0044B590-F802-40D6-BECD-D52760A5E90A}" presName="sibTransNodeCircle" presStyleLbl="alignNode1" presStyleIdx="2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E1314D9C-3CF8-493B-9F6E-39F76EA23216}" type="pres">
      <dgm:prSet presAssocID="{D75BC80E-E9C8-4698-B07C-2A01FA519802}" presName="bottomLine" presStyleLbl="alignNode1" presStyleIdx="3" presStyleCnt="6">
        <dgm:presLayoutVars/>
      </dgm:prSet>
      <dgm:spPr/>
    </dgm:pt>
    <dgm:pt modelId="{C549B245-90BC-4609-8D6F-215679AA766D}" type="pres">
      <dgm:prSet presAssocID="{D75BC80E-E9C8-4698-B07C-2A01FA519802}" presName="nodeText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4150D1-9EEF-4E8E-AEEA-9028852871A7}" type="pres">
      <dgm:prSet presAssocID="{0044B590-F802-40D6-BECD-D52760A5E90A}" presName="sibTrans" presStyleCnt="0"/>
      <dgm:spPr/>
    </dgm:pt>
    <dgm:pt modelId="{B5FAF877-6F20-4AD7-9D25-B023FAA8692D}" type="pres">
      <dgm:prSet presAssocID="{E0043944-9DD9-46C5-B786-135161986C89}" presName="compositeNode" presStyleCnt="0">
        <dgm:presLayoutVars>
          <dgm:bulletEnabled val="1"/>
        </dgm:presLayoutVars>
      </dgm:prSet>
      <dgm:spPr/>
    </dgm:pt>
    <dgm:pt modelId="{AC6022F8-3946-400A-B405-55D8A0AEF164}" type="pres">
      <dgm:prSet presAssocID="{E0043944-9DD9-46C5-B786-135161986C89}" presName="bgRect" presStyleLbl="bgAccFollowNode1" presStyleIdx="2" presStyleCnt="3"/>
      <dgm:spPr/>
      <dgm:t>
        <a:bodyPr/>
        <a:lstStyle/>
        <a:p>
          <a:endParaRPr lang="en-US"/>
        </a:p>
      </dgm:t>
    </dgm:pt>
    <dgm:pt modelId="{BA841BF4-ECFB-433C-B464-942FBBC6DD6D}" type="pres">
      <dgm:prSet presAssocID="{07EC03A5-7D2C-4A4C-AD1E-6A24315C7E6A}" presName="sibTransNodeCircle" presStyleLbl="alignNode1" presStyleIdx="4" presStyleCnt="6">
        <dgm:presLayoutVars>
          <dgm:chMax val="0"/>
          <dgm:bulletEnabled/>
        </dgm:presLayoutVars>
      </dgm:prSet>
      <dgm:spPr/>
      <dgm:t>
        <a:bodyPr/>
        <a:lstStyle/>
        <a:p>
          <a:endParaRPr lang="en-US"/>
        </a:p>
      </dgm:t>
    </dgm:pt>
    <dgm:pt modelId="{5761CC49-E3A5-4EB2-B97A-2173E6054F41}" type="pres">
      <dgm:prSet presAssocID="{E0043944-9DD9-46C5-B786-135161986C89}" presName="bottomLine" presStyleLbl="alignNode1" presStyleIdx="5" presStyleCnt="6">
        <dgm:presLayoutVars/>
      </dgm:prSet>
      <dgm:spPr/>
    </dgm:pt>
    <dgm:pt modelId="{F04EA362-E328-4752-AAE2-E18F0CFACBD9}" type="pres">
      <dgm:prSet presAssocID="{E0043944-9DD9-46C5-B786-135161986C89}" presName="nodeText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5574886-DF16-47A7-AFAB-D772A3D1F51C}" type="presOf" srcId="{E0043944-9DD9-46C5-B786-135161986C89}" destId="{AC6022F8-3946-400A-B405-55D8A0AEF164}" srcOrd="0" destOrd="0" presId="urn:microsoft.com/office/officeart/2016/7/layout/BasicLinearProcessNumbered"/>
    <dgm:cxn modelId="{CC81ECAB-855D-4510-B89A-40E6EF65C5C2}" type="presOf" srcId="{E0043944-9DD9-46C5-B786-135161986C89}" destId="{F04EA362-E328-4752-AAE2-E18F0CFACBD9}" srcOrd="1" destOrd="0" presId="urn:microsoft.com/office/officeart/2016/7/layout/BasicLinearProcessNumbered"/>
    <dgm:cxn modelId="{9960EC9A-B938-4D5D-8C48-544A9F9B8240}" type="presOf" srcId="{07EC03A5-7D2C-4A4C-AD1E-6A24315C7E6A}" destId="{BA841BF4-ECFB-433C-B464-942FBBC6DD6D}" srcOrd="0" destOrd="0" presId="urn:microsoft.com/office/officeart/2016/7/layout/BasicLinearProcessNumbered"/>
    <dgm:cxn modelId="{4CF72300-A084-4495-934B-4511B430A8C5}" type="presOf" srcId="{0044B590-F802-40D6-BECD-D52760A5E90A}" destId="{4B40ADA9-00BB-4BFC-B036-12DCD434342F}" srcOrd="0" destOrd="0" presId="urn:microsoft.com/office/officeart/2016/7/layout/BasicLinearProcessNumbered"/>
    <dgm:cxn modelId="{0DC64E58-E3E3-4A26-9AED-C814143A3B54}" srcId="{4FB2815A-BD27-4BE0-A97F-2D3B6750E8DC}" destId="{D75BC80E-E9C8-4698-B07C-2A01FA519802}" srcOrd="1" destOrd="0" parTransId="{B2AA980C-0468-405D-B106-9AE2DC6BCF66}" sibTransId="{0044B590-F802-40D6-BECD-D52760A5E90A}"/>
    <dgm:cxn modelId="{B37FAE56-8AF0-43C9-8627-C21E42290675}" type="presOf" srcId="{D75BC80E-E9C8-4698-B07C-2A01FA519802}" destId="{C549B245-90BC-4609-8D6F-215679AA766D}" srcOrd="1" destOrd="0" presId="urn:microsoft.com/office/officeart/2016/7/layout/BasicLinearProcessNumbered"/>
    <dgm:cxn modelId="{7869687A-4987-4C8A-B5C7-AEC90C5B0D15}" type="presOf" srcId="{4FB2815A-BD27-4BE0-A97F-2D3B6750E8DC}" destId="{3B51FC30-884E-4499-A4C5-ACEF6E7C5890}" srcOrd="0" destOrd="0" presId="urn:microsoft.com/office/officeart/2016/7/layout/BasicLinearProcessNumbered"/>
    <dgm:cxn modelId="{87920285-CE0D-4D91-88AF-2320188B11E1}" type="presOf" srcId="{71FCF355-76E3-46F2-A92A-CF2E9167A644}" destId="{3F74368B-2BF9-4323-99B9-9AB79973CF99}" srcOrd="0" destOrd="0" presId="urn:microsoft.com/office/officeart/2016/7/layout/BasicLinearProcessNumbered"/>
    <dgm:cxn modelId="{FC4B115F-5DC0-4C92-B35E-33BF2B2B9025}" type="presOf" srcId="{71FCF355-76E3-46F2-A92A-CF2E9167A644}" destId="{59C6566C-2564-40B0-B673-545D4E5A24C2}" srcOrd="1" destOrd="0" presId="urn:microsoft.com/office/officeart/2016/7/layout/BasicLinearProcessNumbered"/>
    <dgm:cxn modelId="{931468FE-3F0B-4A2B-96C6-7F897383DD49}" srcId="{4FB2815A-BD27-4BE0-A97F-2D3B6750E8DC}" destId="{71FCF355-76E3-46F2-A92A-CF2E9167A644}" srcOrd="0" destOrd="0" parTransId="{3653F07B-D6CC-4ED3-B6EC-7E6CC83275C9}" sibTransId="{61A6B36A-EC1D-4E55-857F-0EBFFF289778}"/>
    <dgm:cxn modelId="{479D074B-AB4D-4BE1-B28B-AAA6AA289887}" srcId="{4FB2815A-BD27-4BE0-A97F-2D3B6750E8DC}" destId="{E0043944-9DD9-46C5-B786-135161986C89}" srcOrd="2" destOrd="0" parTransId="{8E35FA3A-439B-4F01-BC6A-A4292C835269}" sibTransId="{07EC03A5-7D2C-4A4C-AD1E-6A24315C7E6A}"/>
    <dgm:cxn modelId="{9F4B4AA8-E4A8-48F1-942F-C5F0CB2ED735}" type="presOf" srcId="{D75BC80E-E9C8-4698-B07C-2A01FA519802}" destId="{3EE760D9-BACF-4B57-80AA-88B8B492BCBD}" srcOrd="0" destOrd="0" presId="urn:microsoft.com/office/officeart/2016/7/layout/BasicLinearProcessNumbered"/>
    <dgm:cxn modelId="{C2B52FBA-FF57-42CC-9745-644496D5C840}" type="presOf" srcId="{61A6B36A-EC1D-4E55-857F-0EBFFF289778}" destId="{70F99CF3-2CB7-4BC9-B161-58204F1511C0}" srcOrd="0" destOrd="0" presId="urn:microsoft.com/office/officeart/2016/7/layout/BasicLinearProcessNumbered"/>
    <dgm:cxn modelId="{4A1A43AA-52BC-49B4-AF8D-8ED76B01B332}" type="presParOf" srcId="{3B51FC30-884E-4499-A4C5-ACEF6E7C5890}" destId="{04A5C103-8331-4854-B917-0EFABED97653}" srcOrd="0" destOrd="0" presId="urn:microsoft.com/office/officeart/2016/7/layout/BasicLinearProcessNumbered"/>
    <dgm:cxn modelId="{79EA80CC-F6F3-44FA-83CD-6035A46C6937}" type="presParOf" srcId="{04A5C103-8331-4854-B917-0EFABED97653}" destId="{3F74368B-2BF9-4323-99B9-9AB79973CF99}" srcOrd="0" destOrd="0" presId="urn:microsoft.com/office/officeart/2016/7/layout/BasicLinearProcessNumbered"/>
    <dgm:cxn modelId="{DEB50135-6FD4-41C7-B83D-3E0194E7EB96}" type="presParOf" srcId="{04A5C103-8331-4854-B917-0EFABED97653}" destId="{70F99CF3-2CB7-4BC9-B161-58204F1511C0}" srcOrd="1" destOrd="0" presId="urn:microsoft.com/office/officeart/2016/7/layout/BasicLinearProcessNumbered"/>
    <dgm:cxn modelId="{7E0967FB-DD26-4771-B7C5-8CAEDCEDD26A}" type="presParOf" srcId="{04A5C103-8331-4854-B917-0EFABED97653}" destId="{CC503884-2E6D-40EE-B5D8-075E249B1503}" srcOrd="2" destOrd="0" presId="urn:microsoft.com/office/officeart/2016/7/layout/BasicLinearProcessNumbered"/>
    <dgm:cxn modelId="{072D9AEC-D45A-4B3A-964C-0841C58A72A2}" type="presParOf" srcId="{04A5C103-8331-4854-B917-0EFABED97653}" destId="{59C6566C-2564-40B0-B673-545D4E5A24C2}" srcOrd="3" destOrd="0" presId="urn:microsoft.com/office/officeart/2016/7/layout/BasicLinearProcessNumbered"/>
    <dgm:cxn modelId="{B5A1BFF9-D67A-46F3-A4F6-A45B806FAF4C}" type="presParOf" srcId="{3B51FC30-884E-4499-A4C5-ACEF6E7C5890}" destId="{16BEF84D-8344-4652-BD65-DD9FC77BFF09}" srcOrd="1" destOrd="0" presId="urn:microsoft.com/office/officeart/2016/7/layout/BasicLinearProcessNumbered"/>
    <dgm:cxn modelId="{06AE3FFE-6579-49EB-B2C7-1B5A583D3635}" type="presParOf" srcId="{3B51FC30-884E-4499-A4C5-ACEF6E7C5890}" destId="{B7669D84-30D9-4640-966B-A34CD63F96E5}" srcOrd="2" destOrd="0" presId="urn:microsoft.com/office/officeart/2016/7/layout/BasicLinearProcessNumbered"/>
    <dgm:cxn modelId="{1BCEC7B0-BDF0-4F2C-91D3-20447B24C014}" type="presParOf" srcId="{B7669D84-30D9-4640-966B-A34CD63F96E5}" destId="{3EE760D9-BACF-4B57-80AA-88B8B492BCBD}" srcOrd="0" destOrd="0" presId="urn:microsoft.com/office/officeart/2016/7/layout/BasicLinearProcessNumbered"/>
    <dgm:cxn modelId="{3B63B8C2-682E-41CD-A210-481ACC148360}" type="presParOf" srcId="{B7669D84-30D9-4640-966B-A34CD63F96E5}" destId="{4B40ADA9-00BB-4BFC-B036-12DCD434342F}" srcOrd="1" destOrd="0" presId="urn:microsoft.com/office/officeart/2016/7/layout/BasicLinearProcessNumbered"/>
    <dgm:cxn modelId="{CB50DB09-933C-4586-AFC9-F5BB276A0A07}" type="presParOf" srcId="{B7669D84-30D9-4640-966B-A34CD63F96E5}" destId="{E1314D9C-3CF8-493B-9F6E-39F76EA23216}" srcOrd="2" destOrd="0" presId="urn:microsoft.com/office/officeart/2016/7/layout/BasicLinearProcessNumbered"/>
    <dgm:cxn modelId="{24F7D527-4682-45D9-886D-E0E172EE63D7}" type="presParOf" srcId="{B7669D84-30D9-4640-966B-A34CD63F96E5}" destId="{C549B245-90BC-4609-8D6F-215679AA766D}" srcOrd="3" destOrd="0" presId="urn:microsoft.com/office/officeart/2016/7/layout/BasicLinearProcessNumbered"/>
    <dgm:cxn modelId="{2785C6A8-AD03-4F28-A6EB-B4B6383553B6}" type="presParOf" srcId="{3B51FC30-884E-4499-A4C5-ACEF6E7C5890}" destId="{8C4150D1-9EEF-4E8E-AEEA-9028852871A7}" srcOrd="3" destOrd="0" presId="urn:microsoft.com/office/officeart/2016/7/layout/BasicLinearProcessNumbered"/>
    <dgm:cxn modelId="{533109F3-F46B-4397-9073-812978DFD3B7}" type="presParOf" srcId="{3B51FC30-884E-4499-A4C5-ACEF6E7C5890}" destId="{B5FAF877-6F20-4AD7-9D25-B023FAA8692D}" srcOrd="4" destOrd="0" presId="urn:microsoft.com/office/officeart/2016/7/layout/BasicLinearProcessNumbered"/>
    <dgm:cxn modelId="{D041EBB6-CC93-43A1-860D-AC0BA21C68EB}" type="presParOf" srcId="{B5FAF877-6F20-4AD7-9D25-B023FAA8692D}" destId="{AC6022F8-3946-400A-B405-55D8A0AEF164}" srcOrd="0" destOrd="0" presId="urn:microsoft.com/office/officeart/2016/7/layout/BasicLinearProcessNumbered"/>
    <dgm:cxn modelId="{26650938-C7D0-4AF8-BEF4-8CE6D79AC2A7}" type="presParOf" srcId="{B5FAF877-6F20-4AD7-9D25-B023FAA8692D}" destId="{BA841BF4-ECFB-433C-B464-942FBBC6DD6D}" srcOrd="1" destOrd="0" presId="urn:microsoft.com/office/officeart/2016/7/layout/BasicLinearProcessNumbered"/>
    <dgm:cxn modelId="{DDA117B7-7BD4-4777-809D-7E344705681C}" type="presParOf" srcId="{B5FAF877-6F20-4AD7-9D25-B023FAA8692D}" destId="{5761CC49-E3A5-4EB2-B97A-2173E6054F41}" srcOrd="2" destOrd="0" presId="urn:microsoft.com/office/officeart/2016/7/layout/BasicLinearProcessNumbered"/>
    <dgm:cxn modelId="{72035DCD-1602-4315-BB0A-0297BDE27AF0}" type="presParOf" srcId="{B5FAF877-6F20-4AD7-9D25-B023FAA8692D}" destId="{F04EA362-E328-4752-AAE2-E18F0CFACBD9}" srcOrd="3" destOrd="0" presId="urn:microsoft.com/office/officeart/2016/7/layout/BasicLinearProcessNumbered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74368B-2BF9-4323-99B9-9AB79973CF99}">
      <dsp:nvSpPr>
        <dsp:cNvPr id="0" name=""/>
        <dsp:cNvSpPr/>
      </dsp:nvSpPr>
      <dsp:spPr>
        <a:xfrm>
          <a:off x="0" y="567749"/>
          <a:ext cx="2005607" cy="2807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65" tIns="330200" rIns="156365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Maximize donation quality and quantity to improve inventory to fuel sales. </a:t>
          </a:r>
        </a:p>
      </dsp:txBody>
      <dsp:txXfrm>
        <a:off x="0" y="1634732"/>
        <a:ext cx="2005607" cy="1684710"/>
      </dsp:txXfrm>
    </dsp:sp>
    <dsp:sp modelId="{70F99CF3-2CB7-4BC9-B161-58204F1511C0}">
      <dsp:nvSpPr>
        <dsp:cNvPr id="0" name=""/>
        <dsp:cNvSpPr/>
      </dsp:nvSpPr>
      <dsp:spPr>
        <a:xfrm>
          <a:off x="581626" y="848534"/>
          <a:ext cx="842355" cy="842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73" tIns="12700" rIns="65673" bIns="1270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/>
            <a:t>1</a:t>
          </a:r>
        </a:p>
      </dsp:txBody>
      <dsp:txXfrm>
        <a:off x="704986" y="971894"/>
        <a:ext cx="595635" cy="595635"/>
      </dsp:txXfrm>
    </dsp:sp>
    <dsp:sp modelId="{CC503884-2E6D-40EE-B5D8-075E249B1503}">
      <dsp:nvSpPr>
        <dsp:cNvPr id="0" name=""/>
        <dsp:cNvSpPr/>
      </dsp:nvSpPr>
      <dsp:spPr>
        <a:xfrm>
          <a:off x="0" y="3375528"/>
          <a:ext cx="2005607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E760D9-BACF-4B57-80AA-88B8B492BCBD}">
      <dsp:nvSpPr>
        <dsp:cNvPr id="0" name=""/>
        <dsp:cNvSpPr/>
      </dsp:nvSpPr>
      <dsp:spPr>
        <a:xfrm>
          <a:off x="2206168" y="567749"/>
          <a:ext cx="2005607" cy="2807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65" tIns="330200" rIns="156365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Optimize existing stores performance to meet or exceed targeted revenue.</a:t>
          </a:r>
        </a:p>
      </dsp:txBody>
      <dsp:txXfrm>
        <a:off x="2206168" y="1634732"/>
        <a:ext cx="2005607" cy="1684710"/>
      </dsp:txXfrm>
    </dsp:sp>
    <dsp:sp modelId="{4B40ADA9-00BB-4BFC-B036-12DCD434342F}">
      <dsp:nvSpPr>
        <dsp:cNvPr id="0" name=""/>
        <dsp:cNvSpPr/>
      </dsp:nvSpPr>
      <dsp:spPr>
        <a:xfrm>
          <a:off x="2787794" y="848534"/>
          <a:ext cx="842355" cy="842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73" tIns="12700" rIns="65673" bIns="1270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/>
            <a:t>2</a:t>
          </a:r>
        </a:p>
      </dsp:txBody>
      <dsp:txXfrm>
        <a:off x="2911154" y="971894"/>
        <a:ext cx="595635" cy="595635"/>
      </dsp:txXfrm>
    </dsp:sp>
    <dsp:sp modelId="{E1314D9C-3CF8-493B-9F6E-39F76EA23216}">
      <dsp:nvSpPr>
        <dsp:cNvPr id="0" name=""/>
        <dsp:cNvSpPr/>
      </dsp:nvSpPr>
      <dsp:spPr>
        <a:xfrm>
          <a:off x="2206168" y="3375528"/>
          <a:ext cx="2005607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6022F8-3946-400A-B405-55D8A0AEF164}">
      <dsp:nvSpPr>
        <dsp:cNvPr id="0" name=""/>
        <dsp:cNvSpPr/>
      </dsp:nvSpPr>
      <dsp:spPr>
        <a:xfrm>
          <a:off x="4412337" y="567749"/>
          <a:ext cx="2005607" cy="280785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6365" tIns="330200" rIns="156365" bIns="33020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Aggressively grow brick and mortar stores and e-commerce operations. </a:t>
          </a:r>
        </a:p>
      </dsp:txBody>
      <dsp:txXfrm>
        <a:off x="4412337" y="1634732"/>
        <a:ext cx="2005607" cy="1684710"/>
      </dsp:txXfrm>
    </dsp:sp>
    <dsp:sp modelId="{BA841BF4-ECFB-433C-B464-942FBBC6DD6D}">
      <dsp:nvSpPr>
        <dsp:cNvPr id="0" name=""/>
        <dsp:cNvSpPr/>
      </dsp:nvSpPr>
      <dsp:spPr>
        <a:xfrm>
          <a:off x="4993963" y="848534"/>
          <a:ext cx="842355" cy="8423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5673" tIns="12700" rIns="65673" bIns="1270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/>
            <a:t>3</a:t>
          </a:r>
          <a:endParaRPr lang="en-US" sz="4400" kern="1200" dirty="0"/>
        </a:p>
      </dsp:txBody>
      <dsp:txXfrm>
        <a:off x="5117323" y="971894"/>
        <a:ext cx="595635" cy="595635"/>
      </dsp:txXfrm>
    </dsp:sp>
    <dsp:sp modelId="{5761CC49-E3A5-4EB2-B97A-2173E6054F41}">
      <dsp:nvSpPr>
        <dsp:cNvPr id="0" name=""/>
        <dsp:cNvSpPr/>
      </dsp:nvSpPr>
      <dsp:spPr>
        <a:xfrm>
          <a:off x="4412337" y="3375528"/>
          <a:ext cx="2005607" cy="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6/7/layout/BasicLinearProcessNumbered">
  <dgm:title val="Basic Linear Process Numbered"/>
  <dgm:desc val="Used to show a progression; a timeline; sequential steps in a task, process, or workflow; or to emphasize movement or direction. Automatic numbers have been introduced to show the steps of the process which appears in a circle. Level 1 and Level 2 text appear in a rectangle."/>
  <dgm:catLst>
    <dgm:cat type="process" pri="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101" type="sibTrans" cxnId="4">
          <dgm:prSet phldrT="1"/>
          <dgm:t>
            <a:bodyPr/>
            <a:lstStyle/>
            <a:p>
              <a:r>
                <a:t>1</a:t>
              </a:r>
            </a:p>
          </dgm:t>
        </dgm:pt>
        <dgm:pt modelId="201" type="sibTrans" cxnId="5">
          <dgm:prSet phldrT="2"/>
          <dgm:t>
            <a:bodyPr/>
            <a:lstStyle/>
            <a:p>
              <a:r>
                <a:t>2</a:t>
              </a:r>
            </a:p>
          </dgm:t>
        </dgm:pt>
        <dgm:pt modelId="301" type="sibTrans" cxnId="6">
          <dgm:prSet phldrT="3"/>
          <dgm:t>
            <a:bodyPr/>
            <a:lstStyle/>
            <a:p>
              <a:r>
                <a:t>3</a:t>
              </a:r>
            </a:p>
          </dgm:t>
        </dgm:pt>
      </dgm:ptLst>
      <dgm:cxnLst>
        <dgm:cxn modelId="4" srcId="0" destId="1" srcOrd="0" destOrd="0" sibTransId="101"/>
        <dgm:cxn modelId="5" srcId="0" destId="2" srcOrd="1" destOrd="0" sibTransId="201"/>
        <dgm:cxn modelId="6" srcId="0" destId="3" srcOrd="2" destOrd="0" sibTransId="301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animLvl val="lvl"/>
      <dgm:resizeHandles val="exact"/>
    </dgm:varLst>
    <dgm:alg type="lin">
      <dgm:param type="linDir" val="fromL"/>
      <dgm:param type="nodeVertAlign" val="t"/>
    </dgm:alg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0.1"/>
      <dgm:constr type="primFontSz" for="des" forName="sibTransNodeCircle" op="equ"/>
      <dgm:constr type="primFontSz" for="des" forName="nodeText" op="equ"/>
      <dgm:constr type="h" for="des" forName="sibTransNodeCircle" op="equ"/>
      <dgm:constr type="w" for="des" forName="sibTransNodeCircle" op="equ"/>
    </dgm:constrLst>
    <dgm:ruleLst>
      <dgm:rule type="h" val="NaN" fact="1.2" max="NaN"/>
    </dgm:ruleLst>
    <dgm:forEach name="Name4" axis="ch" ptType="node">
      <dgm:layoutNode name="compositeNode">
        <dgm:varLst>
          <dgm:bulletEnabled val="1"/>
        </dgm:varLst>
        <dgm:alg type="composite"/>
        <dgm:constrLst>
          <dgm:constr type="h" refType="w" op="lte" fact="1.4"/>
          <dgm:constr type="w" for="ch" forName="bgRect" refType="w"/>
          <dgm:constr type="h" for="ch" forName="bgRect" refType="h"/>
          <dgm:constr type="t" for="ch" forName="bgRect"/>
          <dgm:constr type="l" for="ch" forName="bgRect"/>
          <dgm:constr type="h" for="ch" forName="sibTransNodeCircle" refType="h" refFor="ch" refForName="bgRect" fact="0.3"/>
          <dgm:constr type="w" for="ch" forName="sibTransNodeCircle" refType="h" refFor="ch" refForName="sibTransNodeCircle"/>
          <dgm:constr type="ctrX" for="ch" forName="sibTransNodeCircle" refType="w" fact="0.5"/>
          <dgm:constr type="ctrY" for="ch" forName="sibTransNodeCircle" refType="h" fact="0.25"/>
          <dgm:constr type="r" for="ch" forName="nodeText" refType="r" refFor="ch" refForName="bgRect"/>
          <dgm:constr type="h" for="ch" forName="nodeText" refType="h" refFor="ch" refForName="bgRect" fact="0.6"/>
          <dgm:constr type="t" for="ch" forName="nodeText" refType="h" refFor="ch" refForName="bgRect" fact="0.38"/>
          <dgm:constr type="b" for="ch" forName="bottomLine" refType="b" refFor="ch" refForName="bgRect"/>
          <dgm:constr type="w" for="ch" forName="bottomLine" refType="w" refFor="ch" refForName="bgRect"/>
          <dgm:constr type="h" for="ch" forName="bottomLine" val="0.002"/>
        </dgm:constrLst>
        <dgm:ruleLst/>
        <dgm:layoutNode name="bgRect" styleLbl="bgAccFollowNode1">
          <dgm:alg type="sp"/>
          <dgm:shape xmlns:r="http://schemas.openxmlformats.org/officeDocument/2006/relationships" type="rect" r:blip="">
            <dgm:adjLst/>
          </dgm:shape>
          <dgm:presOf axis="self"/>
          <dgm:constrLst/>
          <dgm:ruleLst/>
        </dgm:layoutNode>
        <dgm:forEach name="Name19" axis="followSib" ptType="sibTrans" hideLastTrans="0" cnt="1">
          <dgm:layoutNode name="sibTransNodeCircle" styleLbl="alignNode1">
            <dgm:varLst>
              <dgm:chMax val="0"/>
              <dgm:bulletEnabled/>
            </dgm:varLst>
            <dgm:presOf axis="self" ptType="sibTrans"/>
            <dgm:alg type="tx">
              <dgm:param type="txAnchorVert" val="mid"/>
              <dgm:param type="txAnchorHorzCh" val="ctr"/>
            </dgm:alg>
            <dgm:shape xmlns:r="http://schemas.openxmlformats.org/officeDocument/2006/relationships" type="ellipse" r:blip="">
              <dgm:adjLst/>
            </dgm:shape>
            <dgm:constrLst>
              <dgm:constr type="w" refType="h" op="lte"/>
              <dgm:constr type="primFontSz" val="48"/>
              <dgm:constr type="tMarg" val="1"/>
              <dgm:constr type="lMarg" refType="w" fact="0.221"/>
              <dgm:constr type="rMarg" refType="w" fact="0.221"/>
              <dgm:constr type="bMarg" val="1"/>
            </dgm:constrLst>
            <dgm:ruleLst>
              <dgm:rule type="primFontSz" val="14" fact="NaN" max="NaN"/>
            </dgm:ruleLst>
          </dgm:layoutNode>
        </dgm:forEach>
        <dgm:layoutNode name="bottomLine" styleLbl="alignNode1">
          <dgm:varLst/>
          <dgm:presOf/>
          <dgm:alg type="sp"/>
          <dgm:shape xmlns:r="http://schemas.openxmlformats.org/officeDocument/2006/relationships" type="rect" r:blip="">
            <dgm:adjLst/>
          </dgm:shape>
          <dgm:constrLst/>
          <dgm:ruleLst/>
        </dgm:layoutNode>
        <dgm:layoutNode name="nodeText" styleLbl="bgAccFollowNode1" moveWith="bgRect">
          <dgm:varLst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-1" hideGeom="1">
            <dgm:adjLst/>
          </dgm:shape>
          <dgm:presOf axis="desOrSelf" ptType="node"/>
          <dgm:constrLst>
            <dgm:constr type="primFontSz" val="26"/>
            <dgm:constr type="tMarg" val="26"/>
            <dgm:constr type="lMarg" refType="w" fact="0.221"/>
            <dgm:constr type="rMarg" refType="w" fact="0.221"/>
            <dgm:constr type="bMarg" val="26"/>
          </dgm:constrLst>
          <dgm:ruleLst>
            <dgm:rule type="primFontSz" val="11" fact="NaN" max="NaN"/>
          </dgm:ruleLst>
        </dgm:layoutNode>
      </dgm:layoutNode>
      <dgm:forEach name="Name1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  <dgm:extLst>
    <a:ext uri="{4F341089-5ED1-44EC-B178-C955D00A3D55}">
      <dgm1611:autoBuNodeInfoLst xmlns="" xmlns:dgm1611="http://schemas.microsoft.com/office/drawing/2016/11/diagram">
        <dgm1611:autoBuNodeInfo lvl="1" ptType="sibTrans">
          <dgm1611:buPr prefix="" leadZeros="0">
            <a:buAutoNum type="arabicParenBoth"/>
          </dgm1611:buPr>
        </dgm1611:autoBuNodeInfo>
      </dgm1611:autoBuNodeInfoLst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31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269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827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670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16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19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860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422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282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26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12/14/2021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4982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47" r:id="rId3"/>
    <p:sldLayoutId id="2147483743" r:id="rId4"/>
    <p:sldLayoutId id="2147483738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700" i="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1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microsoft.com/office/2007/relationships/hdphoto" Target="../media/hdphoto1.wdp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svg"/><Relationship Id="rId5" Type="http://schemas.openxmlformats.org/officeDocument/2006/relationships/image" Target="../media/image4.png"/><Relationship Id="rId4" Type="http://schemas.openxmlformats.org/officeDocument/2006/relationships/image" Target="../media/image11.svg"/><Relationship Id="rId9" Type="http://schemas.openxmlformats.org/officeDocument/2006/relationships/image" Target="../media/image15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21.svg"/><Relationship Id="rId7" Type="http://schemas.openxmlformats.org/officeDocument/2006/relationships/image" Target="../media/image25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11" Type="http://schemas.openxmlformats.org/officeDocument/2006/relationships/image" Target="../media/image29.svg"/><Relationship Id="rId5" Type="http://schemas.openxmlformats.org/officeDocument/2006/relationships/image" Target="../media/image23.svg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openxmlformats.org/officeDocument/2006/relationships/image" Target="../media/image27.sv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>
            <a:extLst>
              <a:ext uri="{FF2B5EF4-FFF2-40B4-BE49-F238E27FC236}">
                <a16:creationId xmlns:a16="http://schemas.microsoft.com/office/drawing/2014/main" id="{547189C4-7CFA-4D55-9A24-9D647F606A61}"/>
              </a:ext>
            </a:extLst>
          </p:cNvPr>
          <p:cNvSpPr/>
          <p:nvPr/>
        </p:nvSpPr>
        <p:spPr bwMode="auto">
          <a:xfrm>
            <a:off x="-463830" y="-2435553"/>
            <a:ext cx="7137312" cy="7137312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  <a:alpha val="28000"/>
              </a:schemeClr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2072BA0A-34CC-45A2-8691-55BF15FCCBA3}"/>
              </a:ext>
            </a:extLst>
          </p:cNvPr>
          <p:cNvSpPr/>
          <p:nvPr/>
        </p:nvSpPr>
        <p:spPr bwMode="auto">
          <a:xfrm>
            <a:off x="2478038" y="483058"/>
            <a:ext cx="4876800" cy="4876800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l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215875"/>
          </a:xfrm>
        </p:spPr>
        <p:txBody>
          <a:bodyPr>
            <a:normAutofit/>
          </a:bodyPr>
          <a:lstStyle/>
          <a:p>
            <a:r>
              <a:rPr lang="en-US" sz="6000" b="1" dirty="0" smtClean="0"/>
              <a:t>Strategic Plan </a:t>
            </a:r>
            <a:r>
              <a:rPr lang="en-US" b="1" dirty="0">
                <a:solidFill>
                  <a:srgbClr val="92D050"/>
                </a:solidFill>
              </a:rPr>
              <a:t/>
            </a:r>
            <a:br>
              <a:rPr lang="en-US" b="1" dirty="0">
                <a:solidFill>
                  <a:srgbClr val="92D050"/>
                </a:solidFill>
              </a:rPr>
            </a:b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2022-2024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96890" y="4444270"/>
            <a:ext cx="998220" cy="1385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7999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01536C74-F63A-48FB-B2D3-4D68658D30C6}"/>
              </a:ext>
            </a:extLst>
          </p:cNvPr>
          <p:cNvSpPr txBox="1">
            <a:spLocks/>
          </p:cNvSpPr>
          <p:nvPr/>
        </p:nvSpPr>
        <p:spPr>
          <a:xfrm>
            <a:off x="5052800" y="2270464"/>
            <a:ext cx="4040986" cy="34861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18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1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200"/>
              </a:spcBef>
              <a:spcAft>
                <a:spcPts val="400"/>
              </a:spcAft>
              <a:buClrTx/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None/>
              <a:defRPr sz="9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600" dirty="0">
                <a:solidFill>
                  <a:schemeClr val="tx1"/>
                </a:solidFill>
                <a:latin typeface="+mj-lt"/>
              </a:rPr>
              <a:t>Vision: </a:t>
            </a:r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chemeClr val="tx1"/>
                </a:solidFill>
              </a:rPr>
              <a:t>New Mexicans will have the opportunity to improve their lives by utilizing Goodwill services and partnerships.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1AD6A3-DF91-43D3-B336-ABD44D2FC842}"/>
              </a:ext>
            </a:extLst>
          </p:cNvPr>
          <p:cNvSpPr txBox="1"/>
          <p:nvPr/>
        </p:nvSpPr>
        <p:spPr>
          <a:xfrm>
            <a:off x="943252" y="2337139"/>
            <a:ext cx="3051700" cy="32316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600" dirty="0">
                <a:solidFill>
                  <a:schemeClr val="bg1"/>
                </a:solidFill>
                <a:latin typeface="+mj-lt"/>
              </a:rPr>
              <a:t>Mission:</a:t>
            </a:r>
          </a:p>
          <a:p>
            <a:endParaRPr lang="en-US" sz="1800" dirty="0">
              <a:solidFill>
                <a:schemeClr val="bg1"/>
              </a:solidFill>
              <a:latin typeface="+mj-lt"/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To provide skills training, job development and social services to New Mexicans. </a:t>
            </a:r>
          </a:p>
        </p:txBody>
      </p:sp>
      <p:pic>
        <p:nvPicPr>
          <p:cNvPr id="15" name="Graphic 14" descr="A grid with small circles">
            <a:extLst>
              <a:ext uri="{FF2B5EF4-FFF2-40B4-BE49-F238E27FC236}">
                <a16:creationId xmlns:a16="http://schemas.microsoft.com/office/drawing/2014/main" id="{BF13DC43-C4C1-4AB4-81E5-B01302C288D7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19620" y="-797527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8291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B26A-A1E5-492D-89E0-CE541B52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Values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68DA73-7E82-4F6F-968B-C7CB8A585883}"/>
              </a:ext>
            </a:extLst>
          </p:cNvPr>
          <p:cNvSpPr txBox="1"/>
          <p:nvPr/>
        </p:nvSpPr>
        <p:spPr>
          <a:xfrm>
            <a:off x="1259346" y="3206533"/>
            <a:ext cx="2922270" cy="2677656"/>
          </a:xfrm>
          <a:prstGeom prst="rect">
            <a:avLst/>
          </a:prstGeom>
          <a:solidFill>
            <a:srgbClr val="74C0EB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Integrity</a:t>
            </a:r>
          </a:p>
          <a:p>
            <a:pPr algn="ctr"/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Take responsibility for your actions.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Acknowledge </a:t>
            </a:r>
            <a:r>
              <a:rPr lang="en-US" sz="1600" dirty="0"/>
              <a:t>that the choices you make impact others.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Choose </a:t>
            </a:r>
            <a:r>
              <a:rPr lang="en-US" sz="1600" dirty="0"/>
              <a:t>truth and honesty.</a:t>
            </a:r>
          </a:p>
          <a:p>
            <a:endParaRPr lang="en-US" sz="1600" dirty="0"/>
          </a:p>
          <a:p>
            <a:endParaRPr lang="en-US" sz="16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E2CAFA-A4DB-4B60-BFA7-3D1524D063CE}"/>
              </a:ext>
            </a:extLst>
          </p:cNvPr>
          <p:cNvSpPr txBox="1"/>
          <p:nvPr/>
        </p:nvSpPr>
        <p:spPr>
          <a:xfrm>
            <a:off x="8307704" y="3144977"/>
            <a:ext cx="2922271" cy="2739211"/>
          </a:xfrm>
          <a:prstGeom prst="rect">
            <a:avLst/>
          </a:prstGeom>
          <a:solidFill>
            <a:srgbClr val="74C0EB">
              <a:alpha val="38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Excellence</a:t>
            </a:r>
          </a:p>
          <a:p>
            <a:pPr algn="ctr"/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Strive to reach your full potential.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Commit </a:t>
            </a:r>
            <a:r>
              <a:rPr lang="en-US" sz="1600" dirty="0"/>
              <a:t>to continual </a:t>
            </a:r>
            <a:r>
              <a:rPr lang="en-US" sz="1600" dirty="0" smtClean="0"/>
              <a:t>improvement.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Act </a:t>
            </a:r>
            <a:r>
              <a:rPr lang="en-US" sz="1600" dirty="0"/>
              <a:t>responsibly to create and maintain a safe working environment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0E98A8C-F083-4DE4-8F2C-DDA03F28C636}"/>
              </a:ext>
            </a:extLst>
          </p:cNvPr>
          <p:cNvSpPr txBox="1"/>
          <p:nvPr/>
        </p:nvSpPr>
        <p:spPr>
          <a:xfrm>
            <a:off x="4665344" y="3206532"/>
            <a:ext cx="2922271" cy="2677656"/>
          </a:xfrm>
          <a:prstGeom prst="rect">
            <a:avLst/>
          </a:prstGeom>
          <a:solidFill>
            <a:srgbClr val="A9B3B6">
              <a:alpha val="36000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/>
              <a:t>Respect</a:t>
            </a:r>
          </a:p>
          <a:p>
            <a:pPr algn="ctr"/>
            <a:endParaRPr lang="en-US" sz="2000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Treat others as you would like to be treated.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Value </a:t>
            </a:r>
            <a:r>
              <a:rPr lang="en-US" sz="1600" dirty="0"/>
              <a:t>diversity in others.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Support </a:t>
            </a:r>
            <a:r>
              <a:rPr lang="en-US" sz="1600" dirty="0"/>
              <a:t>others to take action to reach their full potential. 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 smtClean="0"/>
          </a:p>
        </p:txBody>
      </p:sp>
      <p:pic>
        <p:nvPicPr>
          <p:cNvPr id="94" name="Graphic 93" descr="Scales of Justice">
            <a:extLst>
              <a:ext uri="{FF2B5EF4-FFF2-40B4-BE49-F238E27FC236}">
                <a16:creationId xmlns:a16="http://schemas.microsoft.com/office/drawing/2014/main" id="{B0B9A650-4F48-49FA-B026-D407826FD624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biLevel thresh="75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53614" y="2381634"/>
            <a:ext cx="705135" cy="705135"/>
          </a:xfrm>
          <a:prstGeom prst="rect">
            <a:avLst/>
          </a:prstGeom>
        </p:spPr>
      </p:pic>
      <p:pic>
        <p:nvPicPr>
          <p:cNvPr id="96" name="Graphic 95" descr="Follow with solid fill">
            <a:extLst>
              <a:ext uri="{FF2B5EF4-FFF2-40B4-BE49-F238E27FC236}">
                <a16:creationId xmlns:a16="http://schemas.microsoft.com/office/drawing/2014/main" id="{099E9F4C-C0F2-4D3D-86D2-A993F829826C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715704" y="2323427"/>
            <a:ext cx="821550" cy="821550"/>
          </a:xfrm>
          <a:prstGeom prst="rect">
            <a:avLst/>
          </a:prstGeom>
        </p:spPr>
      </p:pic>
      <p:pic>
        <p:nvPicPr>
          <p:cNvPr id="98" name="Graphic 97" descr="Handshake">
            <a:extLst>
              <a:ext uri="{FF2B5EF4-FFF2-40B4-BE49-F238E27FC236}">
                <a16:creationId xmlns:a16="http://schemas.microsoft.com/office/drawing/2014/main" id="{77F17337-D1E1-4AB9-A50C-DC55563FFA53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biLevel thresh="75000"/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9409748" y="2295764"/>
            <a:ext cx="828675" cy="828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40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57BC68-8805-4E05-B1DB-FEF09F208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 Mission Services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A9E5B-E9CA-421A-8891-5576D695A9B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Enhance and expand mission services to provide intensive and impactful support to our communities.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Increase focus on our employees by providing greater opportunities for professional development and advancement. </a:t>
            </a:r>
          </a:p>
        </p:txBody>
      </p:sp>
      <p:pic>
        <p:nvPicPr>
          <p:cNvPr id="10" name="Content Placeholder 9" descr="Group of people with solid fill">
            <a:extLst>
              <a:ext uri="{FF2B5EF4-FFF2-40B4-BE49-F238E27FC236}">
                <a16:creationId xmlns:a16="http://schemas.microsoft.com/office/drawing/2014/main" id="{9E11CAA1-9D80-4AF6-B330-7123A817752B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454986" y="2298356"/>
            <a:ext cx="3146854" cy="3146854"/>
          </a:xfr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3154360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prism dir="u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AEBE1-BCFC-43A2-B152-492D72A82C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Optimize Retail Performance </a:t>
            </a:r>
          </a:p>
        </p:txBody>
      </p:sp>
      <p:graphicFrame>
        <p:nvGraphicFramePr>
          <p:cNvPr id="8" name="Content Placeholder 2">
            <a:extLst>
              <a:ext uri="{FF2B5EF4-FFF2-40B4-BE49-F238E27FC236}">
                <a16:creationId xmlns:a16="http://schemas.microsoft.com/office/drawing/2014/main" id="{74D5CCA7-3FC1-4257-8C0F-24B1C155D5A8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379866024"/>
              </p:ext>
            </p:extLst>
          </p:nvPr>
        </p:nvGraphicFramePr>
        <p:xfrm>
          <a:off x="1097279" y="2038350"/>
          <a:ext cx="6417945" cy="3943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Content Placeholder 5" descr="Ecommerce outline">
            <a:extLst>
              <a:ext uri="{FF2B5EF4-FFF2-40B4-BE49-F238E27FC236}">
                <a16:creationId xmlns:a16="http://schemas.microsoft.com/office/drawing/2014/main" id="{211EA6D0-1CFA-497A-8175-684F58736061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rcRect/>
          <a:stretch/>
        </p:blipFill>
        <p:spPr>
          <a:xfrm>
            <a:off x="7351755" y="2530496"/>
            <a:ext cx="2906669" cy="2906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821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d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" autoRev="1" fill="remove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B26A-A1E5-492D-89E0-CE541B52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/>
              <a:t>Drive Growth &amp; Diversification 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35A0402-9662-44AA-9046-430D3BBC309A}"/>
              </a:ext>
            </a:extLst>
          </p:cNvPr>
          <p:cNvGrpSpPr/>
          <p:nvPr/>
        </p:nvGrpSpPr>
        <p:grpSpPr>
          <a:xfrm>
            <a:off x="1760836" y="2602200"/>
            <a:ext cx="8406598" cy="1960958"/>
            <a:chOff x="1099136" y="3010936"/>
            <a:chExt cx="8406598" cy="1960958"/>
          </a:xfrm>
        </p:grpSpPr>
        <p:sp>
          <p:nvSpPr>
            <p:cNvPr id="7" name="Rectangle 6" descr="Connections">
              <a:extLst>
                <a:ext uri="{FF2B5EF4-FFF2-40B4-BE49-F238E27FC236}">
                  <a16:creationId xmlns:a16="http://schemas.microsoft.com/office/drawing/2014/main" id="{98CB990E-F57C-4AF2-8374-C1C9FE558F5C}"/>
                </a:ext>
              </a:extLst>
            </p:cNvPr>
            <p:cNvSpPr/>
            <p:nvPr/>
          </p:nvSpPr>
          <p:spPr>
            <a:xfrm>
              <a:off x="1501323" y="3011735"/>
              <a:ext cx="658125" cy="658125"/>
            </a:xfrm>
            <a:prstGeom prst="rect">
              <a:avLst/>
            </a:prstGeom>
            <a:blipFill>
              <a:blip r:embed="rId2">
                <a:duotone>
                  <a:schemeClr val="accent4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4FEA3351-C06C-4F65-917D-96F07299AC9E}"/>
                </a:ext>
              </a:extLst>
            </p:cNvPr>
            <p:cNvSpPr/>
            <p:nvPr/>
          </p:nvSpPr>
          <p:spPr>
            <a:xfrm>
              <a:off x="1099136" y="3962945"/>
              <a:ext cx="1462500" cy="1002612"/>
            </a:xfrm>
            <a:custGeom>
              <a:avLst/>
              <a:gdLst>
                <a:gd name="connsiteX0" fmla="*/ 0 w 1462500"/>
                <a:gd name="connsiteY0" fmla="*/ 0 h 1002612"/>
                <a:gd name="connsiteX1" fmla="*/ 1462500 w 1462500"/>
                <a:gd name="connsiteY1" fmla="*/ 0 h 1002612"/>
                <a:gd name="connsiteX2" fmla="*/ 1462500 w 1462500"/>
                <a:gd name="connsiteY2" fmla="*/ 1002612 h 1002612"/>
                <a:gd name="connsiteX3" fmla="*/ 0 w 1462500"/>
                <a:gd name="connsiteY3" fmla="*/ 1002612 h 1002612"/>
                <a:gd name="connsiteX4" fmla="*/ 0 w 1462500"/>
                <a:gd name="connsiteY4" fmla="*/ 0 h 100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500" h="1002612">
                  <a:moveTo>
                    <a:pt x="0" y="0"/>
                  </a:moveTo>
                  <a:lnTo>
                    <a:pt x="1462500" y="0"/>
                  </a:lnTo>
                  <a:lnTo>
                    <a:pt x="1462500" y="1002612"/>
                  </a:lnTo>
                  <a:lnTo>
                    <a:pt x="0" y="100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Focus on ensuring that we have the appropriate talent in place to fulfill our strategic plan. </a:t>
              </a:r>
            </a:p>
          </p:txBody>
        </p:sp>
        <p:sp>
          <p:nvSpPr>
            <p:cNvPr id="9" name="Rectangle 8" descr="Gears">
              <a:extLst>
                <a:ext uri="{FF2B5EF4-FFF2-40B4-BE49-F238E27FC236}">
                  <a16:creationId xmlns:a16="http://schemas.microsoft.com/office/drawing/2014/main" id="{5121B91F-57DF-4D7A-BD8F-59E6D59CB849}"/>
                </a:ext>
              </a:extLst>
            </p:cNvPr>
            <p:cNvSpPr/>
            <p:nvPr/>
          </p:nvSpPr>
          <p:spPr>
            <a:xfrm>
              <a:off x="3219761" y="3011735"/>
              <a:ext cx="658125" cy="658125"/>
            </a:xfrm>
            <a:prstGeom prst="rect">
              <a:avLst/>
            </a:prstGeom>
            <a:blipFill>
              <a:blip r:embed="rId4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5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D9AAF38-748E-4C68-BFA1-16C73C6BDC2D}"/>
                </a:ext>
              </a:extLst>
            </p:cNvPr>
            <p:cNvSpPr/>
            <p:nvPr/>
          </p:nvSpPr>
          <p:spPr>
            <a:xfrm>
              <a:off x="2817573" y="3962945"/>
              <a:ext cx="1462500" cy="1002612"/>
            </a:xfrm>
            <a:custGeom>
              <a:avLst/>
              <a:gdLst>
                <a:gd name="connsiteX0" fmla="*/ 0 w 1462500"/>
                <a:gd name="connsiteY0" fmla="*/ 0 h 1002612"/>
                <a:gd name="connsiteX1" fmla="*/ 1462500 w 1462500"/>
                <a:gd name="connsiteY1" fmla="*/ 0 h 1002612"/>
                <a:gd name="connsiteX2" fmla="*/ 1462500 w 1462500"/>
                <a:gd name="connsiteY2" fmla="*/ 1002612 h 1002612"/>
                <a:gd name="connsiteX3" fmla="*/ 0 w 1462500"/>
                <a:gd name="connsiteY3" fmla="*/ 1002612 h 1002612"/>
                <a:gd name="connsiteX4" fmla="*/ 0 w 1462500"/>
                <a:gd name="connsiteY4" fmla="*/ 0 h 100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500" h="1002612">
                  <a:moveTo>
                    <a:pt x="0" y="0"/>
                  </a:moveTo>
                  <a:lnTo>
                    <a:pt x="1462500" y="0"/>
                  </a:lnTo>
                  <a:lnTo>
                    <a:pt x="1462500" y="1002612"/>
                  </a:lnTo>
                  <a:lnTo>
                    <a:pt x="0" y="100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Targeted Investments in our facilities, operations and technologies. </a:t>
              </a:r>
            </a:p>
          </p:txBody>
        </p:sp>
        <p:sp>
          <p:nvSpPr>
            <p:cNvPr id="11" name="Rectangle 10" descr="Recycle">
              <a:extLst>
                <a:ext uri="{FF2B5EF4-FFF2-40B4-BE49-F238E27FC236}">
                  <a16:creationId xmlns:a16="http://schemas.microsoft.com/office/drawing/2014/main" id="{6263A7D7-A7FC-4104-B31F-4ABA96310D23}"/>
                </a:ext>
              </a:extLst>
            </p:cNvPr>
            <p:cNvSpPr/>
            <p:nvPr/>
          </p:nvSpPr>
          <p:spPr>
            <a:xfrm>
              <a:off x="6691810" y="3011733"/>
              <a:ext cx="658125" cy="658125"/>
            </a:xfrm>
            <a:prstGeom prst="rect">
              <a:avLst/>
            </a:prstGeom>
            <a:blipFill>
              <a:blip r:embed="rId6">
                <a:duotone>
                  <a:schemeClr val="bg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7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2004C92B-3D8B-40F5-B3DD-851CDB61F3FA}"/>
                </a:ext>
              </a:extLst>
            </p:cNvPr>
            <p:cNvSpPr/>
            <p:nvPr/>
          </p:nvSpPr>
          <p:spPr>
            <a:xfrm>
              <a:off x="6289622" y="3962945"/>
              <a:ext cx="1462500" cy="1002612"/>
            </a:xfrm>
            <a:custGeom>
              <a:avLst/>
              <a:gdLst>
                <a:gd name="connsiteX0" fmla="*/ 0 w 1462500"/>
                <a:gd name="connsiteY0" fmla="*/ 0 h 1002612"/>
                <a:gd name="connsiteX1" fmla="*/ 1462500 w 1462500"/>
                <a:gd name="connsiteY1" fmla="*/ 0 h 1002612"/>
                <a:gd name="connsiteX2" fmla="*/ 1462500 w 1462500"/>
                <a:gd name="connsiteY2" fmla="*/ 1002612 h 1002612"/>
                <a:gd name="connsiteX3" fmla="*/ 0 w 1462500"/>
                <a:gd name="connsiteY3" fmla="*/ 1002612 h 1002612"/>
                <a:gd name="connsiteX4" fmla="*/ 0 w 1462500"/>
                <a:gd name="connsiteY4" fmla="*/ 0 h 100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500" h="1002612">
                  <a:moveTo>
                    <a:pt x="0" y="0"/>
                  </a:moveTo>
                  <a:lnTo>
                    <a:pt x="1462500" y="0"/>
                  </a:lnTo>
                  <a:lnTo>
                    <a:pt x="1462500" y="1002612"/>
                  </a:lnTo>
                  <a:lnTo>
                    <a:pt x="0" y="100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Expand sustainability efforts to increase profitability and </a:t>
              </a:r>
              <a:r>
                <a:rPr lang="en-US" sz="1400" dirty="0" smtClean="0"/>
                <a:t>make a positive impact on the environment</a:t>
              </a:r>
              <a:r>
                <a:rPr lang="en-US" sz="1400" kern="1200" dirty="0" smtClean="0"/>
                <a:t>.</a:t>
              </a:r>
              <a:endParaRPr lang="en-US" sz="1400" kern="1200" dirty="0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CF282618-6084-4716-995D-4B6CB47640B9}"/>
                </a:ext>
              </a:extLst>
            </p:cNvPr>
            <p:cNvSpPr/>
            <p:nvPr/>
          </p:nvSpPr>
          <p:spPr>
            <a:xfrm>
              <a:off x="4536010" y="3969282"/>
              <a:ext cx="1462500" cy="1002612"/>
            </a:xfrm>
            <a:custGeom>
              <a:avLst/>
              <a:gdLst>
                <a:gd name="connsiteX0" fmla="*/ 0 w 1462500"/>
                <a:gd name="connsiteY0" fmla="*/ 0 h 1002612"/>
                <a:gd name="connsiteX1" fmla="*/ 1462500 w 1462500"/>
                <a:gd name="connsiteY1" fmla="*/ 0 h 1002612"/>
                <a:gd name="connsiteX2" fmla="*/ 1462500 w 1462500"/>
                <a:gd name="connsiteY2" fmla="*/ 1002612 h 1002612"/>
                <a:gd name="connsiteX3" fmla="*/ 0 w 1462500"/>
                <a:gd name="connsiteY3" fmla="*/ 1002612 h 1002612"/>
                <a:gd name="connsiteX4" fmla="*/ 0 w 1462500"/>
                <a:gd name="connsiteY4" fmla="*/ 0 h 100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500" h="1002612">
                  <a:moveTo>
                    <a:pt x="0" y="0"/>
                  </a:moveTo>
                  <a:lnTo>
                    <a:pt x="1462500" y="0"/>
                  </a:lnTo>
                  <a:lnTo>
                    <a:pt x="1462500" y="1002612"/>
                  </a:lnTo>
                  <a:lnTo>
                    <a:pt x="0" y="100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Collect and analyze data to drive informed decision making</a:t>
              </a:r>
              <a:r>
                <a:rPr lang="en-US" sz="1200" kern="1200" dirty="0"/>
                <a:t>. </a:t>
              </a:r>
            </a:p>
          </p:txBody>
        </p:sp>
        <p:sp>
          <p:nvSpPr>
            <p:cNvPr id="15" name="Rectangle 14" descr="Bar Graph with Upward Trend">
              <a:extLst>
                <a:ext uri="{FF2B5EF4-FFF2-40B4-BE49-F238E27FC236}">
                  <a16:creationId xmlns:a16="http://schemas.microsoft.com/office/drawing/2014/main" id="{0C44745B-BA24-4E53-BB77-A019C61CA2E2}"/>
                </a:ext>
              </a:extLst>
            </p:cNvPr>
            <p:cNvSpPr/>
            <p:nvPr/>
          </p:nvSpPr>
          <p:spPr>
            <a:xfrm>
              <a:off x="4938199" y="3011734"/>
              <a:ext cx="658125" cy="658125"/>
            </a:xfrm>
            <a:prstGeom prst="rect">
              <a:avLst/>
            </a:prstGeom>
            <a:blipFill>
              <a:blip r:embed="rId8" cstate="hqprint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9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29F84ED-717A-4A6B-989C-6932CA7EB13F}"/>
                </a:ext>
              </a:extLst>
            </p:cNvPr>
            <p:cNvSpPr/>
            <p:nvPr/>
          </p:nvSpPr>
          <p:spPr>
            <a:xfrm>
              <a:off x="7972886" y="3962945"/>
              <a:ext cx="1462500" cy="1002612"/>
            </a:xfrm>
            <a:custGeom>
              <a:avLst/>
              <a:gdLst>
                <a:gd name="connsiteX0" fmla="*/ 0 w 1462500"/>
                <a:gd name="connsiteY0" fmla="*/ 0 h 1002612"/>
                <a:gd name="connsiteX1" fmla="*/ 1462500 w 1462500"/>
                <a:gd name="connsiteY1" fmla="*/ 0 h 1002612"/>
                <a:gd name="connsiteX2" fmla="*/ 1462500 w 1462500"/>
                <a:gd name="connsiteY2" fmla="*/ 1002612 h 1002612"/>
                <a:gd name="connsiteX3" fmla="*/ 0 w 1462500"/>
                <a:gd name="connsiteY3" fmla="*/ 1002612 h 1002612"/>
                <a:gd name="connsiteX4" fmla="*/ 0 w 1462500"/>
                <a:gd name="connsiteY4" fmla="*/ 0 h 100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500" h="1002612">
                  <a:moveTo>
                    <a:pt x="0" y="0"/>
                  </a:moveTo>
                  <a:lnTo>
                    <a:pt x="1462500" y="0"/>
                  </a:lnTo>
                  <a:lnTo>
                    <a:pt x="1462500" y="1002612"/>
                  </a:lnTo>
                  <a:lnTo>
                    <a:pt x="0" y="100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en-US" sz="1400" kern="1200" dirty="0"/>
            </a:p>
          </p:txBody>
        </p:sp>
        <p:sp>
          <p:nvSpPr>
            <p:cNvPr id="17" name="Rectangle 16" descr="Head with Gears">
              <a:extLst>
                <a:ext uri="{FF2B5EF4-FFF2-40B4-BE49-F238E27FC236}">
                  <a16:creationId xmlns:a16="http://schemas.microsoft.com/office/drawing/2014/main" id="{5DB80C7F-1630-4024-BDDA-35FE622C1515}"/>
                </a:ext>
              </a:extLst>
            </p:cNvPr>
            <p:cNvSpPr/>
            <p:nvPr/>
          </p:nvSpPr>
          <p:spPr>
            <a:xfrm>
              <a:off x="8445421" y="3010936"/>
              <a:ext cx="658125" cy="658125"/>
            </a:xfrm>
            <a:prstGeom prst="rect">
              <a:avLst/>
            </a:prstGeom>
            <a:blipFill>
              <a:blip r:embed="rId10">
                <a:duotone>
                  <a:schemeClr val="accent2">
                    <a:shade val="45000"/>
                    <a:satMod val="135000"/>
                  </a:scheme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="" xmlns:asvg="http://schemas.microsoft.com/office/drawing/2016/SVG/main" r:embed="rId11"/>
                  </a:ext>
                </a:extLst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47DA756-4690-4C7E-9DB5-B3381FBC6C29}"/>
                </a:ext>
              </a:extLst>
            </p:cNvPr>
            <p:cNvSpPr/>
            <p:nvPr/>
          </p:nvSpPr>
          <p:spPr>
            <a:xfrm>
              <a:off x="8043234" y="3962945"/>
              <a:ext cx="1462500" cy="1002612"/>
            </a:xfrm>
            <a:custGeom>
              <a:avLst/>
              <a:gdLst>
                <a:gd name="connsiteX0" fmla="*/ 0 w 1462500"/>
                <a:gd name="connsiteY0" fmla="*/ 0 h 1002612"/>
                <a:gd name="connsiteX1" fmla="*/ 1462500 w 1462500"/>
                <a:gd name="connsiteY1" fmla="*/ 0 h 1002612"/>
                <a:gd name="connsiteX2" fmla="*/ 1462500 w 1462500"/>
                <a:gd name="connsiteY2" fmla="*/ 1002612 h 1002612"/>
                <a:gd name="connsiteX3" fmla="*/ 0 w 1462500"/>
                <a:gd name="connsiteY3" fmla="*/ 1002612 h 1002612"/>
                <a:gd name="connsiteX4" fmla="*/ 0 w 1462500"/>
                <a:gd name="connsiteY4" fmla="*/ 0 h 10026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62500" h="1002612">
                  <a:moveTo>
                    <a:pt x="0" y="0"/>
                  </a:moveTo>
                  <a:lnTo>
                    <a:pt x="1462500" y="0"/>
                  </a:lnTo>
                  <a:lnTo>
                    <a:pt x="1462500" y="1002612"/>
                  </a:lnTo>
                  <a:lnTo>
                    <a:pt x="0" y="1002612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2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2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t" anchorCtr="0">
              <a:noAutofit/>
            </a:bodyPr>
            <a:lstStyle/>
            <a:p>
              <a:pPr marL="0" lvl="0" indent="0" algn="ctr" defTabSz="622300">
                <a:lnSpc>
                  <a:spcPct val="10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1400" kern="1200" dirty="0"/>
                <a:t>Embrace creativity and community collaboration to bring our mission and culture alive in everything we do. 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16424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B26A-A1E5-492D-89E0-CE541B52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 smtClean="0"/>
              <a:t>2022 Strategic Objectives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737360"/>
            <a:ext cx="10166583" cy="3743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4115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B26A-A1E5-492D-89E0-CE541B524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r>
              <a:rPr lang="en-US" dirty="0" smtClean="0"/>
              <a:t>2022 Strategic Objectives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453" y="1885069"/>
            <a:ext cx="11105066" cy="2672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8824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5B26A-A1E5-492D-89E0-CE541B524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25082"/>
            <a:ext cx="10058400" cy="1062111"/>
          </a:xfrm>
        </p:spPr>
        <p:txBody>
          <a:bodyPr anchor="b">
            <a:normAutofit/>
          </a:bodyPr>
          <a:lstStyle/>
          <a:p>
            <a:r>
              <a:rPr lang="en-US" dirty="0" smtClean="0"/>
              <a:t>2022 Strategic Objectives</a:t>
            </a: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6897987"/>
              </p:ext>
            </p:extLst>
          </p:nvPr>
        </p:nvGraphicFramePr>
        <p:xfrm>
          <a:off x="1176101" y="1585394"/>
          <a:ext cx="7660327" cy="459982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962703">
                  <a:extLst>
                    <a:ext uri="{9D8B030D-6E8A-4147-A177-3AD203B41FA5}">
                      <a16:colId xmlns:a16="http://schemas.microsoft.com/office/drawing/2014/main" val="3283938468"/>
                    </a:ext>
                  </a:extLst>
                </a:gridCol>
                <a:gridCol w="3781860">
                  <a:extLst>
                    <a:ext uri="{9D8B030D-6E8A-4147-A177-3AD203B41FA5}">
                      <a16:colId xmlns:a16="http://schemas.microsoft.com/office/drawing/2014/main" val="1091391338"/>
                    </a:ext>
                  </a:extLst>
                </a:gridCol>
                <a:gridCol w="884199">
                  <a:extLst>
                    <a:ext uri="{9D8B030D-6E8A-4147-A177-3AD203B41FA5}">
                      <a16:colId xmlns:a16="http://schemas.microsoft.com/office/drawing/2014/main" val="2358586230"/>
                    </a:ext>
                  </a:extLst>
                </a:gridCol>
                <a:gridCol w="1031565">
                  <a:extLst>
                    <a:ext uri="{9D8B030D-6E8A-4147-A177-3AD203B41FA5}">
                      <a16:colId xmlns:a16="http://schemas.microsoft.com/office/drawing/2014/main" val="286509291"/>
                    </a:ext>
                  </a:extLst>
                </a:gridCol>
              </a:tblGrid>
              <a:tr h="151231">
                <a:tc>
                  <a:txBody>
                    <a:bodyPr/>
                    <a:lstStyle/>
                    <a:p>
                      <a:pPr marL="71120" marR="0" algn="l">
                        <a:lnSpc>
                          <a:spcPts val="12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spc="-5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Drive Growth and Diversification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CB9CA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2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700">
                          <a:effectLst/>
                          <a:latin typeface="Times New Roman" panose="02020603050405020304" pitchFamily="18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6408975"/>
                  </a:ext>
                </a:extLst>
              </a:tr>
              <a:tr h="151231">
                <a:tc>
                  <a:txBody>
                    <a:bodyPr/>
                    <a:lstStyle/>
                    <a:p>
                      <a:pPr marL="71120" marR="0" algn="l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Objective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9850" marR="0" algn="l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2022 Success Measures 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algn="l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Objective</a:t>
                      </a:r>
                      <a:r>
                        <a:rPr lang="en-US" sz="900" b="1" spc="-1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 </a:t>
                      </a:r>
                      <a:r>
                        <a:rPr lang="en-US" sz="900" b="1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Met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0" algn="l">
                        <a:lnSpc>
                          <a:spcPts val="123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 dirty="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Comments</a:t>
                      </a:r>
                      <a:endParaRPr lang="en-US" sz="9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8188358"/>
                  </a:ext>
                </a:extLst>
              </a:tr>
              <a:tr h="589660">
                <a:tc>
                  <a:txBody>
                    <a:bodyPr/>
                    <a:lstStyle/>
                    <a:p>
                      <a:pPr marL="55245" marR="0" algn="l">
                        <a:lnSpc>
                          <a:spcPts val="138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Focus on ensuring that we have the appropriate talent in place to fulfill our strategic plan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Identify key performance indicators (KPI) and benchmarks for HR; report metrics to the Board.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Complete analysis of KPI’s to adjust staffing decisions, organizational structure and training needs. 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algn="l">
                        <a:lnSpc>
                          <a:spcPct val="12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0" algn="l">
                        <a:lnSpc>
                          <a:spcPct val="125000"/>
                        </a:lnSpc>
                        <a:spcBef>
                          <a:spcPts val="2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4545474"/>
                  </a:ext>
                </a:extLst>
              </a:tr>
              <a:tr h="508918">
                <a:tc>
                  <a:txBody>
                    <a:bodyPr/>
                    <a:lstStyle/>
                    <a:p>
                      <a:pPr marL="71120" marR="0" algn="l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Targeted investments in our facilities, operations and technologies 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Complete an agency wide needs assessment on all facilities for technology, equipment, maintenance and capital improvements.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Develop a three-to-five year plan for implementation.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algn="l">
                        <a:lnSpc>
                          <a:spcPct val="12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0" algn="l">
                        <a:lnSpc>
                          <a:spcPct val="12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9190725"/>
                  </a:ext>
                </a:extLst>
              </a:tr>
              <a:tr h="961809">
                <a:tc>
                  <a:txBody>
                    <a:bodyPr/>
                    <a:lstStyle/>
                    <a:p>
                      <a:pPr marL="71120" marR="0" algn="l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Collect and analyze data to drive informed decision-making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Complete integration of new systems and identify key data points and metrics to drive decisions and optimize agency data in Services, Operations and Administration.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  <a:p>
                      <a:pPr marL="286385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(Quarterly data collection and analysis of program and business outcomes: ROBarT, CaseWorthy, Centage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Create an internal dashboard for Senior Leadership.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algn="l">
                        <a:lnSpc>
                          <a:spcPct val="12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0" algn="l">
                        <a:lnSpc>
                          <a:spcPct val="12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8551988"/>
                  </a:ext>
                </a:extLst>
              </a:tr>
              <a:tr h="856576">
                <a:tc>
                  <a:txBody>
                    <a:bodyPr/>
                    <a:lstStyle/>
                    <a:p>
                      <a:pPr marL="71120" marR="0" algn="l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Expand sustainability efforts to increase profitability and make a positive impact on the environment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Research and create parameters and a framework for proposed sustainability efforts. 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Implement two sustainability efforts that generate positive impacts and increase GINMs profitability through revenue generation, decrease in expenses or both. 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algn="l">
                        <a:lnSpc>
                          <a:spcPct val="12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0" algn="l">
                        <a:lnSpc>
                          <a:spcPct val="12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367687"/>
                  </a:ext>
                </a:extLst>
              </a:tr>
              <a:tr h="1378063">
                <a:tc>
                  <a:txBody>
                    <a:bodyPr/>
                    <a:lstStyle/>
                    <a:p>
                      <a:pPr marL="71120" marR="0" algn="l">
                        <a:lnSpc>
                          <a:spcPts val="1325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Embrace creativity and community collaboration to bring our mission alive in everything we do 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Develop GINM’s employee engagement efforts through meaningful interactions; demonstrate at least three initiatives.  </a:t>
                      </a:r>
                      <a:endParaRPr lang="en-US" sz="9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18,000 points of service outreach statewide.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Engage the community by telling our story through expanded marketing efforts, emphasizing our mission.</a:t>
                      </a:r>
                    </a:p>
                    <a:p>
                      <a:pPr marL="342900" marR="0" lvl="0" indent="-342900" algn="l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Demonstrate a 20% increase in digital media impressions.</a:t>
                      </a:r>
                      <a:endParaRPr lang="en-US" sz="9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  <a:p>
                      <a:pPr marL="342900" marR="0" lvl="0" indent="-342900" algn="l">
                        <a:lnSpc>
                          <a:spcPts val="126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lphaLcParenR"/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Demonstrate a 20% increase in the number of followers on GINM’s social media networks. </a:t>
                      </a:r>
                      <a:endParaRPr lang="en-US" sz="9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3025" marR="0" algn="l">
                        <a:lnSpc>
                          <a:spcPct val="12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90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71755" marR="0" algn="l">
                        <a:lnSpc>
                          <a:spcPct val="125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Calibri" panose="020F0502020204030204" pitchFamily="34" charset="0"/>
                          <a:ea typeface="Franklin Gothic Book" panose="020B0503020102020204" pitchFamily="34" charset="0"/>
                          <a:cs typeface="Franklin Gothic Book" panose="020B0503020102020204" pitchFamily="34" charset="0"/>
                        </a:rPr>
                        <a:t> </a:t>
                      </a:r>
                      <a:endParaRPr lang="en-US" sz="900" dirty="0">
                        <a:effectLst/>
                        <a:latin typeface="Franklin Gothic Book" panose="020B0503020102020204" pitchFamily="34" charset="0"/>
                        <a:ea typeface="Franklin Gothic Book" panose="020B0503020102020204" pitchFamily="34" charset="0"/>
                        <a:cs typeface="Franklin Gothic Book" panose="020B05030201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26074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898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dir="r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RetrospectVTI">
  <a:themeElements>
    <a:clrScheme name="Board Template">
      <a:dk1>
        <a:srgbClr val="000000"/>
      </a:dk1>
      <a:lt1>
        <a:srgbClr val="FFFFFF"/>
      </a:lt1>
      <a:dk2>
        <a:srgbClr val="005895"/>
      </a:dk2>
      <a:lt2>
        <a:srgbClr val="E8E3CE"/>
      </a:lt2>
      <a:accent1>
        <a:srgbClr val="9BA8B7"/>
      </a:accent1>
      <a:accent2>
        <a:srgbClr val="74C0EB"/>
      </a:accent2>
      <a:accent3>
        <a:srgbClr val="B6DEF4"/>
      </a:accent3>
      <a:accent4>
        <a:srgbClr val="71C6FF"/>
      </a:accent4>
      <a:accent5>
        <a:srgbClr val="005895"/>
      </a:accent5>
      <a:accent6>
        <a:srgbClr val="B6DEF4"/>
      </a:accent6>
      <a:hlink>
        <a:srgbClr val="00B0F0"/>
      </a:hlink>
      <a:folHlink>
        <a:srgbClr val="0F4461"/>
      </a:folHlink>
    </a:clrScheme>
    <a:fontScheme name="Retrospect">
      <a:majorFont>
        <a:latin typeface="Bookman Old Style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WO.pptx" id="{769520F8-BFE5-4C8C-A7AA-375C025A91CE}" vid="{AEAFD717-D3C8-4034-8F7E-D5220B0CCEB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</TotalTime>
  <Words>558</Words>
  <Application>Microsoft Office PowerPoint</Application>
  <PresentationFormat>Widescreen</PresentationFormat>
  <Paragraphs>76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Bookman Old Style</vt:lpstr>
      <vt:lpstr>Calibri</vt:lpstr>
      <vt:lpstr>Franklin Gothic Book</vt:lpstr>
      <vt:lpstr>Times New Roman</vt:lpstr>
      <vt:lpstr>Wingdings</vt:lpstr>
      <vt:lpstr>1_RetrospectVTI</vt:lpstr>
      <vt:lpstr>Strategic Plan  2022-2024</vt:lpstr>
      <vt:lpstr>PowerPoint Presentation</vt:lpstr>
      <vt:lpstr>Values</vt:lpstr>
      <vt:lpstr>Enhance Mission Services </vt:lpstr>
      <vt:lpstr>Optimize Retail Performance </vt:lpstr>
      <vt:lpstr>Drive Growth &amp; Diversification </vt:lpstr>
      <vt:lpstr>2022 Strategic Objectives</vt:lpstr>
      <vt:lpstr>2022 Strategic Objectives</vt:lpstr>
      <vt:lpstr>2022 Strategic Objectives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O'Cleireachain</dc:creator>
  <cp:lastModifiedBy>Shauna Kastle</cp:lastModifiedBy>
  <cp:revision>57</cp:revision>
  <dcterms:created xsi:type="dcterms:W3CDTF">2021-08-11T00:11:59Z</dcterms:created>
  <dcterms:modified xsi:type="dcterms:W3CDTF">2021-12-14T15:45:18Z</dcterms:modified>
</cp:coreProperties>
</file>